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56" r:id="rId2"/>
    <p:sldId id="257" r:id="rId3"/>
    <p:sldId id="269" r:id="rId4"/>
    <p:sldId id="259" r:id="rId5"/>
    <p:sldId id="275" r:id="rId6"/>
    <p:sldId id="277" r:id="rId7"/>
    <p:sldId id="270" r:id="rId8"/>
    <p:sldId id="271" r:id="rId9"/>
    <p:sldId id="272" r:id="rId10"/>
    <p:sldId id="273" r:id="rId11"/>
    <p:sldId id="274" r:id="rId12"/>
    <p:sldId id="267" r:id="rId13"/>
    <p:sldId id="27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3F02F58-5FD4-4EDF-9092-577C4E42EAD6}">
          <p14:sldIdLst>
            <p14:sldId id="256"/>
            <p14:sldId id="257"/>
          </p14:sldIdLst>
        </p14:section>
        <p14:section name="Untitled Section" id="{CDEDA7F4-0454-4250-B3C1-3DD45F5AD488}">
          <p14:sldIdLst>
            <p14:sldId id="269"/>
            <p14:sldId id="259"/>
            <p14:sldId id="275"/>
            <p14:sldId id="277"/>
            <p14:sldId id="270"/>
            <p14:sldId id="271"/>
            <p14:sldId id="272"/>
            <p14:sldId id="273"/>
            <p14:sldId id="274"/>
            <p14:sldId id="267"/>
            <p14:sldId id="27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8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8C5C8-CA85-494F-8FE9-889CFE47603A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C14B6-C15F-48CA-B7D3-7767134672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437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CD61C04-C9CD-484C-915A-C9A4123B7C43}" type="datetimeFigureOut">
              <a:rPr lang="en-GB" smtClean="0"/>
              <a:t>02/08/2015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9535FCC-1340-44DB-92B5-D713C09E6C76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368152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THE ROLE OF PROFESSIONAL BUILDERS IN NATIONAL VOCATIONAL QUALIFICATIONS FRAMEWORK (NVQF</a:t>
            </a:r>
            <a:r>
              <a:rPr lang="en-GB" dirty="0" smtClean="0"/>
              <a:t>)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72616" y="3501008"/>
            <a:ext cx="7488832" cy="1440160"/>
          </a:xfrm>
        </p:spPr>
        <p:txBody>
          <a:bodyPr>
            <a:normAutofit/>
          </a:bodyPr>
          <a:lstStyle/>
          <a:p>
            <a:r>
              <a:rPr lang="en-GB" dirty="0" smtClean="0"/>
              <a:t>By </a:t>
            </a:r>
            <a:endParaRPr lang="en-GB" dirty="0" smtClean="0"/>
          </a:p>
          <a:p>
            <a:r>
              <a:rPr lang="en-GB" dirty="0" smtClean="0"/>
              <a:t>Bldr. Anthony A. </a:t>
            </a:r>
            <a:r>
              <a:rPr lang="en-GB" dirty="0" err="1" smtClean="0"/>
              <a:t>Okwa</a:t>
            </a:r>
            <a:r>
              <a:rPr lang="en-GB" dirty="0" smtClean="0"/>
              <a:t> (</a:t>
            </a:r>
            <a:r>
              <a:rPr lang="en-GB" dirty="0" err="1" smtClean="0"/>
              <a:t>fniob</a:t>
            </a:r>
            <a:r>
              <a:rPr lang="en-GB" dirty="0" smtClean="0"/>
              <a:t>)</a:t>
            </a:r>
          </a:p>
          <a:p>
            <a:r>
              <a:rPr lang="en-GB" dirty="0" smtClean="0"/>
              <a:t>&amp;</a:t>
            </a:r>
          </a:p>
          <a:p>
            <a:r>
              <a:rPr lang="en-GB" dirty="0" smtClean="0"/>
              <a:t>      Bldr. </a:t>
            </a:r>
            <a:r>
              <a:rPr lang="en-GB" dirty="0" err="1" smtClean="0"/>
              <a:t>Jibrin</a:t>
            </a:r>
            <a:r>
              <a:rPr lang="en-GB" dirty="0" smtClean="0"/>
              <a:t> Musa (</a:t>
            </a:r>
            <a:r>
              <a:rPr lang="en-GB" dirty="0" err="1" smtClean="0"/>
              <a:t>Mniob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22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REQUIREMENT FOR A SECTOR SKILLS COUNCIL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Research Officers</a:t>
            </a:r>
          </a:p>
          <a:p>
            <a:r>
              <a:rPr lang="en-GB" dirty="0" smtClean="0"/>
              <a:t>Quality Assurance Managers</a:t>
            </a:r>
          </a:p>
          <a:p>
            <a:r>
              <a:rPr lang="en-GB" dirty="0" smtClean="0"/>
              <a:t>Master Trainers</a:t>
            </a:r>
          </a:p>
          <a:p>
            <a:r>
              <a:rPr lang="en-GB" dirty="0" smtClean="0"/>
              <a:t>Industrial Liaison Officers</a:t>
            </a:r>
          </a:p>
          <a:p>
            <a:r>
              <a:rPr lang="en-GB" dirty="0" smtClean="0"/>
              <a:t>Robust Data Base</a:t>
            </a:r>
          </a:p>
          <a:p>
            <a:r>
              <a:rPr lang="en-GB" dirty="0" smtClean="0"/>
              <a:t>ICT personnel</a:t>
            </a:r>
          </a:p>
          <a:p>
            <a:r>
              <a:rPr lang="en-GB" dirty="0" smtClean="0"/>
              <a:t>Effective leadership and Governance Structure</a:t>
            </a:r>
          </a:p>
          <a:p>
            <a:r>
              <a:rPr lang="en-GB" dirty="0" smtClean="0"/>
              <a:t>Required financial resources.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99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REQUIREMENTS OF A REGULATORY BODY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Adequate and qualified human resources (external verifiers, monitoring officers, information officers, Statisticians, qualification officers, etc.)</a:t>
            </a:r>
          </a:p>
          <a:p>
            <a:r>
              <a:rPr lang="en-GB" dirty="0" smtClean="0"/>
              <a:t>Robust Data base</a:t>
            </a:r>
          </a:p>
          <a:p>
            <a:r>
              <a:rPr lang="en-GB" dirty="0" smtClean="0"/>
              <a:t>National Occupational Standards (NOS)</a:t>
            </a:r>
          </a:p>
          <a:p>
            <a:r>
              <a:rPr lang="en-GB" dirty="0" smtClean="0"/>
              <a:t>Effective governance, leadership and management, which will support the delivery of NVQs</a:t>
            </a:r>
          </a:p>
          <a:p>
            <a:r>
              <a:rPr lang="en-GB" dirty="0" smtClean="0"/>
              <a:t>A robust quality framework that ensures quality product is delivered to the candidate</a:t>
            </a:r>
          </a:p>
          <a:p>
            <a:r>
              <a:rPr lang="en-GB" dirty="0" smtClean="0"/>
              <a:t>Approved governance structure.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19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CONCLUSION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41438"/>
            <a:ext cx="8229600" cy="4751387"/>
          </a:xfrm>
        </p:spPr>
        <p:txBody>
          <a:bodyPr>
            <a:noAutofit/>
          </a:bodyPr>
          <a:lstStyle/>
          <a:p>
            <a:r>
              <a:rPr lang="en-US" sz="2400" dirty="0" smtClean="0">
                <a:effectLst/>
                <a:latin typeface="Times New Roman"/>
                <a:ea typeface="Times New Roman"/>
              </a:rPr>
              <a:t>The NVQ offers a new vista of opportunities for the professional builder to work as </a:t>
            </a:r>
          </a:p>
          <a:p>
            <a:r>
              <a:rPr lang="en-GB" sz="2400" dirty="0" smtClean="0"/>
              <a:t>Trainers</a:t>
            </a:r>
          </a:p>
          <a:p>
            <a:r>
              <a:rPr lang="en-GB" sz="2400" dirty="0" smtClean="0"/>
              <a:t>Master Trainers</a:t>
            </a:r>
          </a:p>
          <a:p>
            <a:r>
              <a:rPr lang="en-GB" sz="2400" dirty="0" smtClean="0"/>
              <a:t> Assessors </a:t>
            </a:r>
          </a:p>
          <a:p>
            <a:r>
              <a:rPr lang="en-GB" sz="2400" dirty="0" smtClean="0"/>
              <a:t>Verifiers</a:t>
            </a:r>
          </a:p>
          <a:p>
            <a:r>
              <a:rPr lang="en-GB" sz="2400" dirty="0" smtClean="0"/>
              <a:t>Moderators  </a:t>
            </a:r>
          </a:p>
          <a:p>
            <a:r>
              <a:rPr lang="en-GB" sz="2400" dirty="0" smtClean="0"/>
              <a:t>Research Officers</a:t>
            </a:r>
          </a:p>
          <a:p>
            <a:r>
              <a:rPr lang="en-GB" sz="2400" dirty="0" smtClean="0"/>
              <a:t>Quality Assurance Managers</a:t>
            </a:r>
          </a:p>
          <a:p>
            <a:r>
              <a:rPr lang="en-GB" sz="2400" dirty="0" err="1" smtClean="0"/>
              <a:t>Center</a:t>
            </a:r>
            <a:r>
              <a:rPr lang="en-GB" sz="2400" dirty="0" smtClean="0"/>
              <a:t> Managers, </a:t>
            </a:r>
            <a:r>
              <a:rPr lang="en-GB" sz="2400" dirty="0" err="1" smtClean="0"/>
              <a:t>etc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7614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7704" y="2920815"/>
            <a:ext cx="6696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THANK YOU FOR LISTENING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614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INTRODUCTION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4213" y="1628775"/>
            <a:ext cx="8459787" cy="4525963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What is NVQF?</a:t>
            </a:r>
          </a:p>
          <a:p>
            <a:r>
              <a:rPr lang="en-GB" dirty="0" smtClean="0"/>
              <a:t>The NVQF is a system for </a:t>
            </a:r>
          </a:p>
          <a:p>
            <a:r>
              <a:rPr lang="en-GB" dirty="0" smtClean="0"/>
              <a:t>The development, classification and recognition of skills,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knowledge and competencies acquired by individuals,    </a:t>
            </a:r>
          </a:p>
          <a:p>
            <a:pPr marL="0" indent="0">
              <a:buNone/>
            </a:pPr>
            <a:r>
              <a:rPr lang="en-GB" dirty="0" smtClean="0"/>
              <a:t>     irrespective of where and how the training or skill was </a:t>
            </a:r>
          </a:p>
          <a:p>
            <a:pPr marL="0" indent="0">
              <a:buNone/>
            </a:pPr>
            <a:r>
              <a:rPr lang="en-GB" dirty="0" smtClean="0"/>
              <a:t>     acquired.</a:t>
            </a:r>
          </a:p>
          <a:p>
            <a:r>
              <a:rPr lang="en-GB" dirty="0" smtClean="0"/>
              <a:t>NVQs are work-related, competence- based qualifications, that reflect the skills,    knowledge and understanding needed for entry and progression in employment</a:t>
            </a:r>
          </a:p>
          <a:p>
            <a:r>
              <a:rPr lang="en-GB" dirty="0" smtClean="0"/>
              <a:t>NVQs are based on national standards for various occupations.</a:t>
            </a:r>
          </a:p>
          <a:p>
            <a:r>
              <a:rPr lang="en-GB" dirty="0" smtClean="0"/>
              <a:t>The standards describe what a competent person in a job should be able to do well.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21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OBJECTIVES OF THE NVQF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r>
              <a:rPr lang="en-GB" sz="2400" dirty="0"/>
              <a:t>The </a:t>
            </a:r>
            <a:r>
              <a:rPr lang="en-GB" sz="2400" dirty="0" smtClean="0"/>
              <a:t>main objective  is </a:t>
            </a:r>
            <a:r>
              <a:rPr lang="en-GB" sz="2400" dirty="0" smtClean="0"/>
              <a:t>to; </a:t>
            </a:r>
          </a:p>
          <a:p>
            <a:r>
              <a:rPr lang="en-GB" sz="2400" dirty="0" smtClean="0"/>
              <a:t>Enhance quality</a:t>
            </a:r>
          </a:p>
          <a:p>
            <a:r>
              <a:rPr lang="en-GB" sz="2400" dirty="0" smtClean="0"/>
              <a:t>Accountability </a:t>
            </a:r>
          </a:p>
          <a:p>
            <a:r>
              <a:rPr lang="en-GB" sz="2400" dirty="0" smtClean="0"/>
              <a:t>Transparency</a:t>
            </a:r>
          </a:p>
          <a:p>
            <a:r>
              <a:rPr lang="en-GB" sz="2400" dirty="0" smtClean="0"/>
              <a:t> Access</a:t>
            </a:r>
            <a:endParaRPr lang="en-GB" sz="2400" dirty="0"/>
          </a:p>
          <a:p>
            <a:r>
              <a:rPr lang="en-GB" sz="2400" dirty="0" smtClean="0"/>
              <a:t> progression</a:t>
            </a:r>
          </a:p>
          <a:p>
            <a:r>
              <a:rPr lang="en-GB" sz="2400" dirty="0" smtClean="0"/>
              <a:t>And </a:t>
            </a:r>
            <a:r>
              <a:rPr lang="en-GB" sz="2400" dirty="0"/>
              <a:t>comparability of qualifications in relation to existing and future labour market human capital needs</a:t>
            </a:r>
            <a:r>
              <a:rPr lang="en-GB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0215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HOW NVQs ARE ACHIEVED</a:t>
            </a:r>
            <a:endParaRPr lang="en-GB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To achieve an NVQ, a candidate must prove that he has the ability (competence) to perform the stipulated skills tasks at the appropriate level, </a:t>
            </a:r>
            <a:r>
              <a:rPr lang="en-GB" dirty="0" smtClean="0"/>
              <a:t>to </a:t>
            </a:r>
            <a:r>
              <a:rPr lang="en-GB" dirty="0" smtClean="0"/>
              <a:t>the required standard.</a:t>
            </a:r>
          </a:p>
          <a:p>
            <a:r>
              <a:rPr lang="en-GB" dirty="0" smtClean="0"/>
              <a:t>Nigeria has identified the key sectors  with sizable demand for vocational trades as initial focus areas. These include;</a:t>
            </a:r>
          </a:p>
          <a:p>
            <a:r>
              <a:rPr lang="en-GB" dirty="0" smtClean="0"/>
              <a:t>Construction </a:t>
            </a:r>
          </a:p>
          <a:p>
            <a:r>
              <a:rPr lang="en-GB" dirty="0" smtClean="0"/>
              <a:t>Hospitality - hotel and tourism</a:t>
            </a:r>
          </a:p>
          <a:p>
            <a:r>
              <a:rPr lang="en-GB" dirty="0" smtClean="0"/>
              <a:t>Power</a:t>
            </a:r>
          </a:p>
          <a:p>
            <a:r>
              <a:rPr lang="en-GB" dirty="0" smtClean="0"/>
              <a:t>Oil and gas </a:t>
            </a:r>
          </a:p>
          <a:p>
            <a:r>
              <a:rPr lang="en-GB" dirty="0" smtClean="0"/>
              <a:t>Health </a:t>
            </a:r>
          </a:p>
          <a:p>
            <a:r>
              <a:rPr lang="en-GB" dirty="0" smtClean="0"/>
              <a:t>Clothing Textiles and Leather works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062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ADVANTAGES OF NVQF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Provides the criteria against which standards for graduation, job entry, career progression and remuneration could be gauged easily and fairly;  </a:t>
            </a:r>
          </a:p>
          <a:p>
            <a:r>
              <a:rPr lang="en-GB" dirty="0" smtClean="0"/>
              <a:t>Standardizes learning outcomes, competencies to be attained and demonstrated;</a:t>
            </a:r>
          </a:p>
          <a:p>
            <a:r>
              <a:rPr lang="en-GB" dirty="0" smtClean="0"/>
              <a:t>Strengthens the linkage between skills training provider on the one hand, and industry on the other;</a:t>
            </a:r>
          </a:p>
          <a:p>
            <a:r>
              <a:rPr lang="en-GB" dirty="0" smtClean="0"/>
              <a:t>Determines convenient systems for recognition of prior achievement;</a:t>
            </a:r>
          </a:p>
          <a:p>
            <a:r>
              <a:rPr lang="en-GB" dirty="0" smtClean="0"/>
              <a:t>Expands access to education particularly lifelong learning;</a:t>
            </a:r>
          </a:p>
          <a:p>
            <a:r>
              <a:rPr lang="en-GB" dirty="0" smtClean="0"/>
              <a:t>Provides a system for </a:t>
            </a:r>
            <a:r>
              <a:rPr lang="en-GB" dirty="0" err="1" smtClean="0"/>
              <a:t>upskilling</a:t>
            </a:r>
            <a:r>
              <a:rPr lang="en-GB" dirty="0" smtClean="0"/>
              <a:t>, reskilling etc. of Nigerian youth and working adult.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95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STRUCTURE FOR THE PROPOSED NVQ FRAMEWORK</a:t>
            </a:r>
            <a:endParaRPr lang="en-GB" sz="32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1484784"/>
            <a:ext cx="7992888" cy="4958011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09178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 </a:t>
            </a:r>
            <a:r>
              <a:rPr lang="en-GB" sz="3600" dirty="0" smtClean="0"/>
              <a:t>ROLES AND RESPONSIBILITIES UNDER THE NVQF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NVQ code of practice, guidelines, roles and responsibilities, identifies and spells out four key players in the NVQ hierarchy:</a:t>
            </a:r>
          </a:p>
          <a:p>
            <a:r>
              <a:rPr lang="en-GB" sz="2800" dirty="0" smtClean="0"/>
              <a:t>The Training Provider</a:t>
            </a:r>
          </a:p>
          <a:p>
            <a:r>
              <a:rPr lang="en-GB" sz="2800" dirty="0" smtClean="0"/>
              <a:t>The Awarding Body</a:t>
            </a:r>
          </a:p>
          <a:p>
            <a:r>
              <a:rPr lang="en-GB" sz="2800" dirty="0" smtClean="0"/>
              <a:t>The Sector Skills Council</a:t>
            </a:r>
          </a:p>
          <a:p>
            <a:r>
              <a:rPr lang="en-GB" sz="2800" dirty="0" smtClean="0"/>
              <a:t>The Regulatory Body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953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3300" dirty="0" smtClean="0"/>
              <a:t>REQUIREMENT TO OPERATE NVQ TRAINING CENTRES</a:t>
            </a:r>
            <a:br>
              <a:rPr lang="en-GB" sz="3300" dirty="0" smtClean="0"/>
            </a:br>
            <a:endParaRPr lang="en-GB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 One NVQ assessor for every six NVQ candidates</a:t>
            </a:r>
          </a:p>
          <a:p>
            <a:r>
              <a:rPr lang="en-GB" dirty="0"/>
              <a:t> </a:t>
            </a:r>
            <a:r>
              <a:rPr lang="en-GB" dirty="0" smtClean="0"/>
              <a:t>One internal verifier for every ten assessors</a:t>
            </a:r>
          </a:p>
          <a:p>
            <a:r>
              <a:rPr lang="en-GB" dirty="0"/>
              <a:t> </a:t>
            </a:r>
            <a:r>
              <a:rPr lang="en-GB" dirty="0" smtClean="0"/>
              <a:t>A centre co-ordinator to manage the registration of NVQ candidates and to request certificates.</a:t>
            </a:r>
          </a:p>
          <a:p>
            <a:r>
              <a:rPr lang="en-GB" dirty="0"/>
              <a:t> </a:t>
            </a:r>
            <a:r>
              <a:rPr lang="en-GB" dirty="0" smtClean="0"/>
              <a:t>A placement officer who manages relationship with industries</a:t>
            </a:r>
          </a:p>
          <a:p>
            <a:r>
              <a:rPr lang="en-GB" dirty="0" smtClean="0"/>
              <a:t>The required financial resources,</a:t>
            </a:r>
          </a:p>
          <a:p>
            <a:r>
              <a:rPr lang="en-GB" dirty="0" smtClean="0"/>
              <a:t>The required structures. (Lesson rooms, offices, counselling rooms, library, record room, etc.)</a:t>
            </a:r>
          </a:p>
          <a:p>
            <a:r>
              <a:rPr lang="en-GB" dirty="0"/>
              <a:t> </a:t>
            </a:r>
            <a:r>
              <a:rPr lang="en-GB" dirty="0" smtClean="0"/>
              <a:t>ICT facilities.</a:t>
            </a:r>
          </a:p>
          <a:p>
            <a:r>
              <a:rPr lang="en-GB" dirty="0" smtClean="0"/>
              <a:t>Agreement with industries for candidates work placement (industry Bank)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72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REQUIREMENT FOR AN AWARDING BODY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Adequate and qualified human resources (external verifiers, monitoring officers, information officers, industry liaison officers,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r>
              <a:rPr lang="en-GB" dirty="0" smtClean="0"/>
              <a:t>Robust certification system</a:t>
            </a:r>
          </a:p>
          <a:p>
            <a:r>
              <a:rPr lang="en-GB" dirty="0" smtClean="0"/>
              <a:t>Robust Data base</a:t>
            </a:r>
          </a:p>
          <a:p>
            <a:r>
              <a:rPr lang="en-GB" dirty="0" smtClean="0"/>
              <a:t>iv.	Standards and Qualification.</a:t>
            </a:r>
          </a:p>
          <a:p>
            <a:r>
              <a:rPr lang="en-GB" dirty="0" smtClean="0"/>
              <a:t>v.	Effective governance, leadership and management, which will support the delivery of NVQs</a:t>
            </a:r>
          </a:p>
          <a:p>
            <a:r>
              <a:rPr lang="en-GB" dirty="0" smtClean="0"/>
              <a:t>vi.	A robust quality framework that ensures quality product is delivered to the candidate</a:t>
            </a:r>
          </a:p>
          <a:p>
            <a:r>
              <a:rPr lang="en-GB" dirty="0" smtClean="0"/>
              <a:t>vii.	Approved governance structure.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25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513</TotalTime>
  <Words>618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THE ROLE OF PROFESSIONAL BUILDERS IN NATIONAL VOCATIONAL QUALIFICATIONS FRAMEWORK (NVQF) </vt:lpstr>
      <vt:lpstr>INTRODUCTION</vt:lpstr>
      <vt:lpstr>OBJECTIVES OF THE NVQF </vt:lpstr>
      <vt:lpstr>HOW NVQs ARE ACHIEVED</vt:lpstr>
      <vt:lpstr>ADVANTAGES OF NVQF</vt:lpstr>
      <vt:lpstr>STRUCTURE FOR THE PROPOSED NVQ FRAMEWORK</vt:lpstr>
      <vt:lpstr> ROLES AND RESPONSIBILITIES UNDER THE NVQF </vt:lpstr>
      <vt:lpstr> REQUIREMENT TO OPERATE NVQ TRAINING CENTRES </vt:lpstr>
      <vt:lpstr>REQUIREMENT FOR AN AWARDING BODY</vt:lpstr>
      <vt:lpstr>REQUIREMENT FOR A SECTOR SKILLS COUNCIL</vt:lpstr>
      <vt:lpstr>REQUIREMENTS OF A REGULATORY BODY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34</cp:revision>
  <dcterms:created xsi:type="dcterms:W3CDTF">2015-07-27T10:02:56Z</dcterms:created>
  <dcterms:modified xsi:type="dcterms:W3CDTF">2015-08-02T07:02:47Z</dcterms:modified>
</cp:coreProperties>
</file>